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74" r:id="rId5"/>
    <p:sldId id="262" r:id="rId6"/>
    <p:sldId id="263" r:id="rId7"/>
    <p:sldId id="260" r:id="rId8"/>
    <p:sldId id="264" r:id="rId9"/>
    <p:sldId id="261" r:id="rId10"/>
    <p:sldId id="265" r:id="rId11"/>
    <p:sldId id="266" r:id="rId12"/>
    <p:sldId id="267"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1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1/29/2020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10</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11</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12</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13</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14</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15</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3</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4</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5</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6</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7</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8</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9</a:t>
            </a:fld>
            <a:endParaRPr lang="en-US"/>
          </a:p>
        </p:txBody>
      </p:sp>
    </p:spTree>
    <p:extLst>
      <p:ext uri="{BB962C8B-B14F-4D97-AF65-F5344CB8AC3E}">
        <p14:creationId xmlns:p14="http://schemas.microsoft.com/office/powerpoint/2010/main" val="35618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4.tiff"/><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4.tiff"/><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normAutofit fontScale="85000" lnSpcReduction="20000"/>
          </a:bodyPr>
          <a:lstStyle/>
          <a:p>
            <a:r>
              <a:rPr lang="sv-SE" b="1" dirty="0" smtClean="0"/>
              <a:t>PREDSTAVLJANJE NOVIH I MODERNIZOVANIH PREDMETA U OKVIRU SWARM PROJEKTA 	</a:t>
            </a:r>
            <a:endParaRPr lang="sv-SE" b="1" dirty="0"/>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b="1" dirty="0" smtClean="0">
                <a:solidFill>
                  <a:schemeClr val="accent1">
                    <a:lumMod val="75000"/>
                  </a:schemeClr>
                </a:solidFill>
                <a:latin typeface="Calibri Light" pitchFamily="34" charset="0"/>
                <a:cs typeface="Calibri Light" pitchFamily="34" charset="0"/>
              </a:rPr>
              <a:t>Dr Srđan Kovačević</a:t>
            </a:r>
          </a:p>
          <a:p>
            <a:endParaRPr lang="sr-Latn-BA" sz="1800" dirty="0" smtClean="0">
              <a:solidFill>
                <a:schemeClr val="accent1">
                  <a:lumMod val="75000"/>
                </a:schemeClr>
              </a:solidFill>
              <a:latin typeface="Calibri Light" pitchFamily="34" charset="0"/>
              <a:cs typeface="Calibri Light" pitchFamily="34" charset="0"/>
            </a:endParaRPr>
          </a:p>
          <a:p>
            <a:r>
              <a:rPr lang="sr-Latn-BA" sz="1800" b="1" dirty="0" smtClean="0">
                <a:solidFill>
                  <a:schemeClr val="accent1">
                    <a:lumMod val="75000"/>
                  </a:schemeClr>
                </a:solidFill>
                <a:latin typeface="Calibri Light" pitchFamily="34" charset="0"/>
                <a:cs typeface="Calibri Light" pitchFamily="34" charset="0"/>
              </a:rPr>
              <a:t>Univerzitet u Novom Sadu,Fakultet </a:t>
            </a:r>
            <a:r>
              <a:rPr lang="sr-Latn-BA" sz="1800" b="1" dirty="0" smtClean="0">
                <a:solidFill>
                  <a:schemeClr val="accent1">
                    <a:lumMod val="75000"/>
                  </a:schemeClr>
                </a:solidFill>
                <a:latin typeface="Calibri Light" pitchFamily="34" charset="0"/>
                <a:cs typeface="Calibri Light" pitchFamily="34" charset="0"/>
              </a:rPr>
              <a:t>tehničkih nauka, </a:t>
            </a:r>
            <a:endParaRPr lang="sr-Latn-BA" sz="1800" b="1" dirty="0" smtClean="0">
              <a:solidFill>
                <a:schemeClr val="accent1">
                  <a:lumMod val="75000"/>
                </a:schemeClr>
              </a:solidFill>
              <a:latin typeface="Calibri Light" pitchFamily="34" charset="0"/>
              <a:cs typeface="Calibri Light" pitchFamily="34" charset="0"/>
            </a:endParaRPr>
          </a:p>
          <a:p>
            <a:r>
              <a:rPr lang="sr-Latn-BA" sz="1800" b="1" dirty="0" smtClean="0">
                <a:solidFill>
                  <a:schemeClr val="accent1">
                    <a:lumMod val="75000"/>
                  </a:schemeClr>
                </a:solidFill>
                <a:latin typeface="Calibri Light" pitchFamily="34" charset="0"/>
                <a:cs typeface="Calibri Light" pitchFamily="34" charset="0"/>
              </a:rPr>
              <a:t>Departman </a:t>
            </a:r>
            <a:r>
              <a:rPr lang="sr-Latn-BA" sz="1800" b="1" dirty="0" smtClean="0">
                <a:solidFill>
                  <a:schemeClr val="accent1">
                    <a:lumMod val="75000"/>
                  </a:schemeClr>
                </a:solidFill>
                <a:latin typeface="Calibri Light" pitchFamily="34" charset="0"/>
                <a:cs typeface="Calibri Light" pitchFamily="34" charset="0"/>
              </a:rPr>
              <a:t>za inženjerstvo zaštite životne sredine i zaštitu na radu</a:t>
            </a:r>
            <a:endParaRPr lang="bs-Latn-BA" sz="1800" b="1"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b="1" dirty="0">
                <a:solidFill>
                  <a:schemeClr val="accent1">
                    <a:lumMod val="75000"/>
                  </a:schemeClr>
                </a:solidFill>
                <a:latin typeface="Calibri Light" pitchFamily="34" charset="0"/>
                <a:cs typeface="Calibri Light" pitchFamily="34" charset="0"/>
              </a:rPr>
              <a:t>Predstavljanje projekta i edukacionih materijala/ </a:t>
            </a:r>
            <a:r>
              <a:rPr lang="sr-Latn-BA" sz="1800" b="1" dirty="0" smtClean="0">
                <a:solidFill>
                  <a:schemeClr val="accent1">
                    <a:lumMod val="75000"/>
                  </a:schemeClr>
                </a:solidFill>
                <a:latin typeface="Calibri Light" pitchFamily="34" charset="0"/>
                <a:cs typeface="Calibri Light" pitchFamily="34" charset="0"/>
              </a:rPr>
              <a:t>30.01.2020.</a:t>
            </a:r>
            <a:endParaRPr lang="bs-Latn-BA" sz="1800" b="1"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717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653613"/>
            <a:ext cx="5170488" cy="582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6200" y="2895600"/>
            <a:ext cx="3226781" cy="307777"/>
          </a:xfrm>
          <a:prstGeom prst="rect">
            <a:avLst/>
          </a:prstGeom>
          <a:solidFill>
            <a:schemeClr val="accent6">
              <a:lumMod val="75000"/>
            </a:schemeClr>
          </a:solidFill>
        </p:spPr>
        <p:txBody>
          <a:bodyPr wrap="none">
            <a:spAutoFit/>
          </a:bodyPr>
          <a:lstStyle/>
          <a:p>
            <a:r>
              <a:rPr lang="sr-Latn-RS" sz="1400" b="1" dirty="0" smtClean="0"/>
              <a:t>POSTOJEĆI KURSEVI KOJI SU NOVELIRANI</a:t>
            </a:r>
            <a:endParaRPr lang="en-US" sz="1400" b="1" dirty="0"/>
          </a:p>
        </p:txBody>
      </p:sp>
    </p:spTree>
    <p:extLst>
      <p:ext uri="{BB962C8B-B14F-4D97-AF65-F5344CB8AC3E}">
        <p14:creationId xmlns:p14="http://schemas.microsoft.com/office/powerpoint/2010/main" val="3929039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7" name="Rectangle 16"/>
          <p:cNvSpPr/>
          <p:nvPr/>
        </p:nvSpPr>
        <p:spPr>
          <a:xfrm>
            <a:off x="762000" y="1066800"/>
            <a:ext cx="1254767" cy="307777"/>
          </a:xfrm>
          <a:prstGeom prst="rect">
            <a:avLst/>
          </a:prstGeom>
          <a:solidFill>
            <a:schemeClr val="tx2">
              <a:lumMod val="40000"/>
              <a:lumOff val="60000"/>
            </a:schemeClr>
          </a:solidFill>
        </p:spPr>
        <p:txBody>
          <a:bodyPr wrap="none">
            <a:spAutoFit/>
          </a:bodyPr>
          <a:lstStyle/>
          <a:p>
            <a:r>
              <a:rPr lang="sr-Latn-RS" sz="1400" b="1" dirty="0" smtClean="0"/>
              <a:t>NOVI KURSEVI</a:t>
            </a:r>
            <a:endParaRPr lang="en-US" sz="1400" b="1" dirty="0"/>
          </a:p>
        </p:txBody>
      </p:sp>
      <p:pic>
        <p:nvPicPr>
          <p:cNvPr id="819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6999" y="620069"/>
            <a:ext cx="5867401" cy="585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00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7" name="Rectangle 16"/>
          <p:cNvSpPr/>
          <p:nvPr/>
        </p:nvSpPr>
        <p:spPr>
          <a:xfrm>
            <a:off x="762000" y="1066800"/>
            <a:ext cx="1254767" cy="307777"/>
          </a:xfrm>
          <a:prstGeom prst="rect">
            <a:avLst/>
          </a:prstGeom>
          <a:solidFill>
            <a:schemeClr val="tx2">
              <a:lumMod val="40000"/>
              <a:lumOff val="60000"/>
            </a:schemeClr>
          </a:solidFill>
        </p:spPr>
        <p:txBody>
          <a:bodyPr wrap="none">
            <a:spAutoFit/>
          </a:bodyPr>
          <a:lstStyle/>
          <a:p>
            <a:r>
              <a:rPr lang="sr-Latn-RS" sz="1400" b="1" dirty="0" smtClean="0"/>
              <a:t>NOVI KURSEVI</a:t>
            </a:r>
            <a:endParaRPr lang="en-US" sz="1400" b="1" dirty="0"/>
          </a:p>
        </p:txBody>
      </p:sp>
      <p:pic>
        <p:nvPicPr>
          <p:cNvPr id="92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47496" y="751335"/>
            <a:ext cx="6721061" cy="572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608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7" name="Rectangle 16"/>
          <p:cNvSpPr/>
          <p:nvPr/>
        </p:nvSpPr>
        <p:spPr>
          <a:xfrm>
            <a:off x="762000" y="1066800"/>
            <a:ext cx="1254767" cy="307777"/>
          </a:xfrm>
          <a:prstGeom prst="rect">
            <a:avLst/>
          </a:prstGeom>
          <a:solidFill>
            <a:schemeClr val="tx2">
              <a:lumMod val="40000"/>
              <a:lumOff val="60000"/>
            </a:schemeClr>
          </a:solidFill>
        </p:spPr>
        <p:txBody>
          <a:bodyPr wrap="none">
            <a:spAutoFit/>
          </a:bodyPr>
          <a:lstStyle/>
          <a:p>
            <a:r>
              <a:rPr lang="sr-Latn-RS" sz="1400" b="1" dirty="0" smtClean="0"/>
              <a:t>NOVI KURSEVI</a:t>
            </a:r>
            <a:endParaRPr lang="en-US" sz="1400" b="1" dirty="0"/>
          </a:p>
        </p:txBody>
      </p:sp>
      <p:pic>
        <p:nvPicPr>
          <p:cNvPr id="102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0" y="609601"/>
            <a:ext cx="5791200" cy="58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608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7" name="Rectangle 16"/>
          <p:cNvSpPr/>
          <p:nvPr/>
        </p:nvSpPr>
        <p:spPr>
          <a:xfrm>
            <a:off x="762000" y="1066800"/>
            <a:ext cx="1254767" cy="307777"/>
          </a:xfrm>
          <a:prstGeom prst="rect">
            <a:avLst/>
          </a:prstGeom>
          <a:solidFill>
            <a:schemeClr val="tx2">
              <a:lumMod val="40000"/>
              <a:lumOff val="60000"/>
            </a:schemeClr>
          </a:solidFill>
        </p:spPr>
        <p:txBody>
          <a:bodyPr wrap="none">
            <a:spAutoFit/>
          </a:bodyPr>
          <a:lstStyle/>
          <a:p>
            <a:r>
              <a:rPr lang="sr-Latn-RS" sz="1400" b="1" dirty="0" smtClean="0"/>
              <a:t>NOVI KURSEVI</a:t>
            </a:r>
            <a:endParaRPr lang="en-US" sz="1400" b="1" dirty="0"/>
          </a:p>
        </p:txBody>
      </p:sp>
      <p:pic>
        <p:nvPicPr>
          <p:cNvPr id="112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0" y="488507"/>
            <a:ext cx="5024681" cy="591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608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7" name="Rectangle 16"/>
          <p:cNvSpPr/>
          <p:nvPr/>
        </p:nvSpPr>
        <p:spPr>
          <a:xfrm>
            <a:off x="762000" y="1066800"/>
            <a:ext cx="1254767" cy="307777"/>
          </a:xfrm>
          <a:prstGeom prst="rect">
            <a:avLst/>
          </a:prstGeom>
          <a:solidFill>
            <a:schemeClr val="tx2">
              <a:lumMod val="40000"/>
              <a:lumOff val="60000"/>
            </a:schemeClr>
          </a:solidFill>
        </p:spPr>
        <p:txBody>
          <a:bodyPr wrap="none">
            <a:spAutoFit/>
          </a:bodyPr>
          <a:lstStyle/>
          <a:p>
            <a:r>
              <a:rPr lang="sr-Latn-RS" sz="1400" b="1" dirty="0" smtClean="0"/>
              <a:t>NOVI KURSEVI</a:t>
            </a:r>
            <a:endParaRPr lang="en-US" sz="1400" b="1" dirty="0"/>
          </a:p>
        </p:txBody>
      </p:sp>
      <p:pic>
        <p:nvPicPr>
          <p:cNvPr id="1229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4295" y="838200"/>
            <a:ext cx="694730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555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304800"/>
            <a:ext cx="8229600" cy="1143000"/>
          </a:xfrm>
        </p:spPr>
        <p:txBody>
          <a:bodyPr>
            <a:noAutofit/>
          </a:bodyPr>
          <a:lstStyle/>
          <a:p>
            <a:r>
              <a:rPr lang="sr-Latn-RS" sz="2800" dirty="0" smtClean="0"/>
              <a:t>CILJEVI PROJEKTA</a:t>
            </a: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5" name="Rectangle 4"/>
          <p:cNvSpPr/>
          <p:nvPr/>
        </p:nvSpPr>
        <p:spPr>
          <a:xfrm>
            <a:off x="533400" y="1295400"/>
            <a:ext cx="7772400" cy="4524315"/>
          </a:xfrm>
          <a:prstGeom prst="rect">
            <a:avLst/>
          </a:prstGeom>
        </p:spPr>
        <p:txBody>
          <a:bodyPr wrap="square">
            <a:spAutoFit/>
          </a:bodyPr>
          <a:lstStyle/>
          <a:p>
            <a:r>
              <a:rPr lang="sr-Latn-RS" dirty="0" smtClean="0"/>
              <a:t>14 PARTNERSKIH INSTITUCIJA: 7 UNIVERZITETA IZ REGIONA ZAPADNOG BALKANA,</a:t>
            </a:r>
          </a:p>
          <a:p>
            <a:r>
              <a:rPr lang="sr-Latn-RS" dirty="0" smtClean="0"/>
              <a:t>6 UNIVERZITETA IZ REGIONA EU I JEDNO JKP IZ SRBIJE.</a:t>
            </a:r>
          </a:p>
          <a:p>
            <a:endParaRPr lang="sr-Latn-RS" dirty="0"/>
          </a:p>
          <a:p>
            <a:r>
              <a:rPr lang="sr-Latn-RS" dirty="0" smtClean="0"/>
              <a:t>GENERALNI CILJ PROJEKTA: </a:t>
            </a:r>
            <a:r>
              <a:rPr lang="en-US" dirty="0" err="1" smtClean="0"/>
              <a:t>Edukacija</a:t>
            </a:r>
            <a:r>
              <a:rPr lang="en-US" dirty="0" smtClean="0"/>
              <a:t> </a:t>
            </a:r>
            <a:r>
              <a:rPr lang="en-US" dirty="0" err="1"/>
              <a:t>stručnjaka</a:t>
            </a:r>
            <a:r>
              <a:rPr lang="en-US" dirty="0"/>
              <a:t> </a:t>
            </a:r>
            <a:r>
              <a:rPr lang="sr-Latn-RS" dirty="0" smtClean="0"/>
              <a:t>u oblasti </a:t>
            </a:r>
            <a:r>
              <a:rPr lang="en-US" dirty="0" err="1" smtClean="0"/>
              <a:t>upravljanj</a:t>
            </a:r>
            <a:r>
              <a:rPr lang="sr-Latn-RS" dirty="0" smtClean="0"/>
              <a:t>a</a:t>
            </a:r>
            <a:r>
              <a:rPr lang="en-US" dirty="0" smtClean="0"/>
              <a:t> </a:t>
            </a:r>
            <a:r>
              <a:rPr lang="en-US" dirty="0" err="1"/>
              <a:t>vodnim</a:t>
            </a:r>
            <a:r>
              <a:rPr lang="en-US" dirty="0"/>
              <a:t> </a:t>
            </a:r>
            <a:r>
              <a:rPr lang="en-US" dirty="0" err="1"/>
              <a:t>resursima</a:t>
            </a:r>
            <a:r>
              <a:rPr lang="en-US" dirty="0"/>
              <a:t> </a:t>
            </a:r>
            <a:r>
              <a:rPr lang="en-US" dirty="0" err="1"/>
              <a:t>na</a:t>
            </a:r>
            <a:r>
              <a:rPr lang="en-US" dirty="0"/>
              <a:t> </a:t>
            </a:r>
            <a:r>
              <a:rPr lang="en-US" dirty="0" err="1"/>
              <a:t>Zapadnom</a:t>
            </a:r>
            <a:r>
              <a:rPr lang="en-US" dirty="0"/>
              <a:t> </a:t>
            </a:r>
            <a:r>
              <a:rPr lang="en-US" dirty="0" err="1"/>
              <a:t>Balkanu</a:t>
            </a:r>
            <a:r>
              <a:rPr lang="en-US" dirty="0"/>
              <a:t> </a:t>
            </a:r>
            <a:r>
              <a:rPr lang="en-US" dirty="0" smtClean="0"/>
              <a:t>(</a:t>
            </a:r>
            <a:r>
              <a:rPr lang="sr-Latn-RS" dirty="0" smtClean="0"/>
              <a:t>WB</a:t>
            </a:r>
            <a:r>
              <a:rPr lang="en-US" dirty="0" smtClean="0"/>
              <a:t>) </a:t>
            </a:r>
            <a:r>
              <a:rPr lang="en-US" dirty="0"/>
              <a:t>u </a:t>
            </a:r>
            <a:r>
              <a:rPr lang="en-US" dirty="0" err="1"/>
              <a:t>skladu</a:t>
            </a:r>
            <a:r>
              <a:rPr lang="en-US" dirty="0"/>
              <a:t> </a:t>
            </a:r>
            <a:r>
              <a:rPr lang="en-US" dirty="0" err="1"/>
              <a:t>sa</a:t>
            </a:r>
            <a:r>
              <a:rPr lang="en-US" dirty="0"/>
              <a:t> </a:t>
            </a:r>
            <a:r>
              <a:rPr lang="en-US" dirty="0" err="1"/>
              <a:t>nacionalnom</a:t>
            </a:r>
            <a:r>
              <a:rPr lang="en-US" dirty="0"/>
              <a:t> i EU </a:t>
            </a:r>
            <a:r>
              <a:rPr lang="sr-Latn-RS" dirty="0" smtClean="0"/>
              <a:t>propisima</a:t>
            </a:r>
            <a:r>
              <a:rPr lang="en-US" dirty="0" smtClean="0"/>
              <a:t>.</a:t>
            </a:r>
            <a:endParaRPr lang="sr-Latn-RS" dirty="0" smtClean="0"/>
          </a:p>
          <a:p>
            <a:endParaRPr lang="sr-Latn-RS" dirty="0"/>
          </a:p>
          <a:p>
            <a:r>
              <a:rPr lang="sr-Latn-RS" dirty="0" smtClean="0"/>
              <a:t>SPECIFIČNI CILJ PROJEKTA: </a:t>
            </a:r>
          </a:p>
          <a:p>
            <a:pPr marL="285750" indent="-285750">
              <a:buFont typeface="Arial" pitchFamily="34" charset="0"/>
              <a:buChar char="•"/>
            </a:pPr>
            <a:r>
              <a:rPr lang="en-US" dirty="0" err="1" smtClean="0"/>
              <a:t>Poboljšati</a:t>
            </a:r>
            <a:r>
              <a:rPr lang="en-US" dirty="0" smtClean="0"/>
              <a:t> </a:t>
            </a:r>
            <a:r>
              <a:rPr lang="en-US" dirty="0" err="1"/>
              <a:t>nivo</a:t>
            </a:r>
            <a:r>
              <a:rPr lang="en-US" dirty="0"/>
              <a:t> </a:t>
            </a:r>
            <a:r>
              <a:rPr lang="en-US" dirty="0" err="1"/>
              <a:t>kompetencija</a:t>
            </a:r>
            <a:r>
              <a:rPr lang="en-US" dirty="0"/>
              <a:t> i </a:t>
            </a:r>
            <a:r>
              <a:rPr lang="en-US" dirty="0" err="1"/>
              <a:t>veština</a:t>
            </a:r>
            <a:r>
              <a:rPr lang="en-US" dirty="0"/>
              <a:t> u </a:t>
            </a:r>
            <a:r>
              <a:rPr lang="en-US" dirty="0" err="1"/>
              <a:t>visokoškolskim</a:t>
            </a:r>
            <a:r>
              <a:rPr lang="en-US" dirty="0"/>
              <a:t> </a:t>
            </a:r>
            <a:r>
              <a:rPr lang="en-US" dirty="0" err="1"/>
              <a:t>ustanovama</a:t>
            </a:r>
            <a:r>
              <a:rPr lang="en-US" dirty="0"/>
              <a:t> </a:t>
            </a:r>
            <a:r>
              <a:rPr lang="en-US" dirty="0" err="1"/>
              <a:t>razvijanjem</a:t>
            </a:r>
            <a:r>
              <a:rPr lang="en-US" dirty="0"/>
              <a:t> </a:t>
            </a:r>
            <a:r>
              <a:rPr lang="en-US" dirty="0" err="1"/>
              <a:t>novih</a:t>
            </a:r>
            <a:r>
              <a:rPr lang="en-US" dirty="0"/>
              <a:t> i </a:t>
            </a:r>
            <a:r>
              <a:rPr lang="en-US" dirty="0" err="1"/>
              <a:t>inovativnih</a:t>
            </a:r>
            <a:r>
              <a:rPr lang="en-US" dirty="0"/>
              <a:t> master </a:t>
            </a:r>
            <a:r>
              <a:rPr lang="en-US" dirty="0" err="1"/>
              <a:t>programa</a:t>
            </a:r>
            <a:r>
              <a:rPr lang="en-US" dirty="0"/>
              <a:t> </a:t>
            </a:r>
            <a:r>
              <a:rPr lang="en-US" dirty="0" err="1"/>
              <a:t>iz</a:t>
            </a:r>
            <a:r>
              <a:rPr lang="en-US" dirty="0"/>
              <a:t> </a:t>
            </a:r>
            <a:r>
              <a:rPr lang="en-US" dirty="0" err="1"/>
              <a:t>oblasti</a:t>
            </a:r>
            <a:r>
              <a:rPr lang="en-US" dirty="0"/>
              <a:t> </a:t>
            </a:r>
            <a:r>
              <a:rPr lang="en-US" dirty="0" err="1"/>
              <a:t>upravljanja</a:t>
            </a:r>
            <a:r>
              <a:rPr lang="en-US" dirty="0"/>
              <a:t> </a:t>
            </a:r>
            <a:r>
              <a:rPr lang="en-US" dirty="0" err="1"/>
              <a:t>vodnim</a:t>
            </a:r>
            <a:r>
              <a:rPr lang="en-US" dirty="0"/>
              <a:t> </a:t>
            </a:r>
            <a:r>
              <a:rPr lang="en-US" dirty="0" err="1"/>
              <a:t>resursima</a:t>
            </a:r>
            <a:r>
              <a:rPr lang="en-US" dirty="0"/>
              <a:t> </a:t>
            </a:r>
            <a:r>
              <a:rPr lang="en-US" dirty="0" smtClean="0"/>
              <a:t>(</a:t>
            </a:r>
            <a:r>
              <a:rPr lang="sr-Latn-RS" dirty="0" smtClean="0"/>
              <a:t>WRM</a:t>
            </a:r>
            <a:r>
              <a:rPr lang="en-US" dirty="0" smtClean="0"/>
              <a:t>) </a:t>
            </a:r>
            <a:r>
              <a:rPr lang="en-US" dirty="0"/>
              <a:t>u </a:t>
            </a:r>
            <a:r>
              <a:rPr lang="en-US" dirty="0" err="1"/>
              <a:t>skladu</a:t>
            </a:r>
            <a:r>
              <a:rPr lang="en-US" dirty="0"/>
              <a:t> </a:t>
            </a:r>
            <a:r>
              <a:rPr lang="en-US" dirty="0" err="1"/>
              <a:t>sa</a:t>
            </a:r>
            <a:r>
              <a:rPr lang="en-US" dirty="0"/>
              <a:t> </a:t>
            </a:r>
            <a:r>
              <a:rPr lang="en-US" dirty="0" err="1"/>
              <a:t>Bolonjskim</a:t>
            </a:r>
            <a:r>
              <a:rPr lang="en-US" dirty="0"/>
              <a:t> </a:t>
            </a:r>
            <a:r>
              <a:rPr lang="en-US" dirty="0" err="1"/>
              <a:t>zahtevima</a:t>
            </a:r>
            <a:r>
              <a:rPr lang="en-US" dirty="0"/>
              <a:t> i </a:t>
            </a:r>
            <a:r>
              <a:rPr lang="en-US" dirty="0" err="1"/>
              <a:t>nacionalnim</a:t>
            </a:r>
            <a:r>
              <a:rPr lang="en-US" dirty="0"/>
              <a:t> </a:t>
            </a:r>
            <a:r>
              <a:rPr lang="en-US" dirty="0" err="1"/>
              <a:t>standardima</a:t>
            </a:r>
            <a:r>
              <a:rPr lang="en-US" dirty="0"/>
              <a:t> </a:t>
            </a:r>
            <a:r>
              <a:rPr lang="en-US" dirty="0" err="1"/>
              <a:t>akreditacije</a:t>
            </a:r>
            <a:r>
              <a:rPr lang="en-US" dirty="0"/>
              <a:t> do </a:t>
            </a:r>
            <a:r>
              <a:rPr lang="en-US" dirty="0" err="1"/>
              <a:t>oktobra</a:t>
            </a:r>
            <a:r>
              <a:rPr lang="en-US" dirty="0"/>
              <a:t> 2021.</a:t>
            </a:r>
          </a:p>
          <a:p>
            <a:pPr marL="285750" indent="-285750">
              <a:buFont typeface="Arial" pitchFamily="34" charset="0"/>
              <a:buChar char="•"/>
            </a:pPr>
            <a:r>
              <a:rPr lang="en-US" dirty="0" err="1" smtClean="0"/>
              <a:t>Dizajnirati</a:t>
            </a:r>
            <a:r>
              <a:rPr lang="en-US" dirty="0" smtClean="0"/>
              <a:t> </a:t>
            </a:r>
            <a:r>
              <a:rPr lang="en-US" dirty="0"/>
              <a:t>i </a:t>
            </a:r>
            <a:r>
              <a:rPr lang="en-US" dirty="0" err="1"/>
              <a:t>implementirati</a:t>
            </a:r>
            <a:r>
              <a:rPr lang="en-US" dirty="0"/>
              <a:t> </a:t>
            </a:r>
            <a:r>
              <a:rPr lang="en-US" dirty="0" err="1"/>
              <a:t>sedam</a:t>
            </a:r>
            <a:r>
              <a:rPr lang="en-US" dirty="0"/>
              <a:t> </a:t>
            </a:r>
            <a:r>
              <a:rPr lang="en-US" dirty="0" err="1"/>
              <a:t>novih</a:t>
            </a:r>
            <a:r>
              <a:rPr lang="en-US" dirty="0"/>
              <a:t> i </a:t>
            </a:r>
            <a:r>
              <a:rPr lang="en-US" dirty="0" err="1"/>
              <a:t>modernih</a:t>
            </a:r>
            <a:r>
              <a:rPr lang="en-US" dirty="0"/>
              <a:t> </a:t>
            </a:r>
            <a:r>
              <a:rPr lang="en-US" dirty="0" err="1"/>
              <a:t>laboratorija</a:t>
            </a:r>
            <a:r>
              <a:rPr lang="en-US" dirty="0"/>
              <a:t> </a:t>
            </a:r>
            <a:r>
              <a:rPr lang="sr-Latn-RS" dirty="0" smtClean="0"/>
              <a:t>sa partnerima iz Zapadnog Balkana</a:t>
            </a:r>
            <a:r>
              <a:rPr lang="en-US" dirty="0" smtClean="0"/>
              <a:t> </a:t>
            </a:r>
            <a:r>
              <a:rPr lang="sr-Latn-RS" dirty="0" smtClean="0"/>
              <a:t>(WB)</a:t>
            </a:r>
            <a:r>
              <a:rPr lang="en-US" dirty="0" smtClean="0"/>
              <a:t> </a:t>
            </a:r>
            <a:r>
              <a:rPr lang="en-US" dirty="0"/>
              <a:t>u </a:t>
            </a:r>
            <a:r>
              <a:rPr lang="en-US" dirty="0" err="1"/>
              <a:t>saradnji</a:t>
            </a:r>
            <a:r>
              <a:rPr lang="en-US" dirty="0"/>
              <a:t> </a:t>
            </a:r>
            <a:r>
              <a:rPr lang="en-US" dirty="0" err="1"/>
              <a:t>sa</a:t>
            </a:r>
            <a:r>
              <a:rPr lang="en-US" dirty="0"/>
              <a:t> EU </a:t>
            </a:r>
            <a:r>
              <a:rPr lang="en-US" dirty="0" err="1"/>
              <a:t>projektnim</a:t>
            </a:r>
            <a:r>
              <a:rPr lang="en-US" dirty="0"/>
              <a:t> </a:t>
            </a:r>
            <a:r>
              <a:rPr lang="en-US" dirty="0" err="1"/>
              <a:t>partnerima</a:t>
            </a:r>
            <a:r>
              <a:rPr lang="en-US" dirty="0"/>
              <a:t> do </a:t>
            </a:r>
            <a:r>
              <a:rPr lang="en-US" dirty="0" err="1"/>
              <a:t>novembra</a:t>
            </a:r>
            <a:r>
              <a:rPr lang="en-US" dirty="0"/>
              <a:t> 2019.</a:t>
            </a:r>
          </a:p>
          <a:p>
            <a:pPr marL="285750" indent="-285750">
              <a:buFont typeface="Arial" pitchFamily="34" charset="0"/>
              <a:buChar char="•"/>
            </a:pPr>
            <a:r>
              <a:rPr lang="en-US" dirty="0" err="1" smtClean="0"/>
              <a:t>Razviti</a:t>
            </a:r>
            <a:r>
              <a:rPr lang="en-US" dirty="0" smtClean="0"/>
              <a:t> </a:t>
            </a:r>
            <a:r>
              <a:rPr lang="en-US" dirty="0"/>
              <a:t>i </a:t>
            </a:r>
            <a:r>
              <a:rPr lang="en-US" dirty="0" err="1" smtClean="0"/>
              <a:t>primeniti</a:t>
            </a:r>
            <a:r>
              <a:rPr lang="en-US" dirty="0" smtClean="0"/>
              <a:t> </a:t>
            </a:r>
            <a:r>
              <a:rPr lang="sr-Latn-RS" dirty="0" smtClean="0"/>
              <a:t>kurseve LLL – „</a:t>
            </a:r>
            <a:r>
              <a:rPr lang="sr-Latn-RS" dirty="0" err="1" smtClean="0"/>
              <a:t>life</a:t>
            </a:r>
            <a:r>
              <a:rPr lang="sr-Latn-RS" dirty="0" smtClean="0"/>
              <a:t> </a:t>
            </a:r>
            <a:r>
              <a:rPr lang="sr-Latn-RS" dirty="0" err="1" smtClean="0"/>
              <a:t>long</a:t>
            </a:r>
            <a:r>
              <a:rPr lang="sr-Latn-RS" dirty="0" smtClean="0"/>
              <a:t> </a:t>
            </a:r>
            <a:r>
              <a:rPr lang="sr-Latn-RS" dirty="0" err="1" smtClean="0"/>
              <a:t>learning</a:t>
            </a:r>
            <a:r>
              <a:rPr lang="sr-Latn-RS" dirty="0" smtClean="0"/>
              <a:t>“</a:t>
            </a:r>
            <a:r>
              <a:rPr lang="en-US" dirty="0" smtClean="0"/>
              <a:t> </a:t>
            </a:r>
            <a:r>
              <a:rPr lang="en-US" dirty="0" err="1"/>
              <a:t>za</a:t>
            </a:r>
            <a:r>
              <a:rPr lang="en-US" dirty="0"/>
              <a:t> </a:t>
            </a:r>
            <a:r>
              <a:rPr lang="en-US" dirty="0" err="1" smtClean="0"/>
              <a:t>sektor</a:t>
            </a:r>
            <a:r>
              <a:rPr lang="sr-Latn-RS" dirty="0" smtClean="0"/>
              <a:t> voda</a:t>
            </a:r>
            <a:r>
              <a:rPr lang="en-US" dirty="0" smtClean="0"/>
              <a:t> </a:t>
            </a:r>
            <a:r>
              <a:rPr lang="en-US" dirty="0"/>
              <a:t>u </a:t>
            </a:r>
            <a:r>
              <a:rPr lang="en-US" dirty="0" err="1"/>
              <a:t>skladu</a:t>
            </a:r>
            <a:r>
              <a:rPr lang="en-US" dirty="0"/>
              <a:t> </a:t>
            </a:r>
            <a:r>
              <a:rPr lang="en-US" dirty="0" err="1"/>
              <a:t>sa</a:t>
            </a:r>
            <a:r>
              <a:rPr lang="en-US" dirty="0"/>
              <a:t> </a:t>
            </a:r>
            <a:r>
              <a:rPr lang="en-US" dirty="0" err="1"/>
              <a:t>Okvirnom</a:t>
            </a:r>
            <a:r>
              <a:rPr lang="en-US" dirty="0"/>
              <a:t> </a:t>
            </a:r>
            <a:r>
              <a:rPr lang="en-US" dirty="0" err="1"/>
              <a:t>direktivom</a:t>
            </a:r>
            <a:r>
              <a:rPr lang="en-US" dirty="0"/>
              <a:t> o </a:t>
            </a:r>
            <a:r>
              <a:rPr lang="en-US" dirty="0" err="1"/>
              <a:t>vodama</a:t>
            </a:r>
            <a:r>
              <a:rPr lang="en-US" dirty="0"/>
              <a:t> EU do </a:t>
            </a:r>
            <a:r>
              <a:rPr lang="en-US" dirty="0" err="1"/>
              <a:t>januara</a:t>
            </a:r>
            <a:r>
              <a:rPr lang="en-US" dirty="0"/>
              <a:t> 2021. </a:t>
            </a:r>
            <a:r>
              <a:rPr lang="en-US" dirty="0" err="1"/>
              <a:t>godine</a:t>
            </a:r>
            <a:endParaRPr lang="en-US" dirty="0"/>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85800"/>
            <a:ext cx="8229600" cy="1143000"/>
          </a:xfrm>
        </p:spPr>
        <p:txBody>
          <a:bodyPr>
            <a:noAutofit/>
          </a:bodyPr>
          <a:lstStyle/>
          <a:p>
            <a:r>
              <a:rPr lang="sv-SE" sz="2400" dirty="0" smtClean="0"/>
              <a:t>PREDSTAVLJANJE NOVIH I MODERNIZOVANIH PREDMETA U OKVIRU SWARM PROJEKTA</a:t>
            </a:r>
            <a:endParaRPr lang="en-US" sz="2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extBox 11"/>
          <p:cNvSpPr txBox="1"/>
          <p:nvPr/>
        </p:nvSpPr>
        <p:spPr>
          <a:xfrm>
            <a:off x="550415" y="2209800"/>
            <a:ext cx="8212584" cy="646331"/>
          </a:xfrm>
          <a:prstGeom prst="rect">
            <a:avLst/>
          </a:prstGeom>
          <a:solidFill>
            <a:srgbClr val="92D050"/>
          </a:solidFill>
          <a:ln>
            <a:solidFill>
              <a:schemeClr val="tx1"/>
            </a:solidFill>
          </a:ln>
        </p:spPr>
        <p:txBody>
          <a:bodyPr wrap="square" rtlCol="0" anchor="ctr">
            <a:spAutoFit/>
          </a:bodyPr>
          <a:lstStyle/>
          <a:p>
            <a:r>
              <a:rPr lang="sr-Latn-RS" b="1" dirty="0" smtClean="0"/>
              <a:t>WP 2 -  Radni paket 2: </a:t>
            </a:r>
            <a:r>
              <a:rPr lang="en-US" b="1" dirty="0" err="1"/>
              <a:t>Razvoj</a:t>
            </a:r>
            <a:r>
              <a:rPr lang="en-US" b="1" dirty="0"/>
              <a:t> </a:t>
            </a:r>
            <a:r>
              <a:rPr lang="en-US" b="1" dirty="0" err="1"/>
              <a:t>nastavnih</a:t>
            </a:r>
            <a:r>
              <a:rPr lang="en-US" b="1" dirty="0"/>
              <a:t> </a:t>
            </a:r>
            <a:r>
              <a:rPr lang="en-US" b="1" dirty="0" err="1"/>
              <a:t>programa</a:t>
            </a:r>
            <a:r>
              <a:rPr lang="en-US" b="1" dirty="0"/>
              <a:t> </a:t>
            </a:r>
            <a:r>
              <a:rPr lang="en-US" b="1" dirty="0" err="1"/>
              <a:t>zasnovanih</a:t>
            </a:r>
            <a:r>
              <a:rPr lang="en-US" b="1" dirty="0"/>
              <a:t> </a:t>
            </a:r>
            <a:r>
              <a:rPr lang="en-US" b="1" dirty="0" err="1"/>
              <a:t>na</a:t>
            </a:r>
            <a:r>
              <a:rPr lang="en-US" b="1" dirty="0"/>
              <a:t> </a:t>
            </a:r>
            <a:r>
              <a:rPr lang="en-US" b="1" dirty="0" err="1"/>
              <a:t>kompetencijama</a:t>
            </a:r>
            <a:r>
              <a:rPr lang="en-US" b="1" dirty="0"/>
              <a:t> u </a:t>
            </a:r>
            <a:endParaRPr lang="sr-Latn-RS" b="1" dirty="0" smtClean="0"/>
          </a:p>
          <a:p>
            <a:r>
              <a:rPr lang="en-US" b="1" dirty="0" err="1" smtClean="0"/>
              <a:t>skladu</a:t>
            </a:r>
            <a:r>
              <a:rPr lang="en-US" b="1" dirty="0" smtClean="0"/>
              <a:t> </a:t>
            </a:r>
            <a:r>
              <a:rPr lang="en-US" b="1" dirty="0" err="1" smtClean="0"/>
              <a:t>sa</a:t>
            </a:r>
            <a:r>
              <a:rPr lang="sr-Latn-RS" b="1" dirty="0" smtClean="0"/>
              <a:t> </a:t>
            </a:r>
            <a:r>
              <a:rPr lang="sr-Latn-RS" b="1" dirty="0"/>
              <a:t>t</a:t>
            </a:r>
            <a:r>
              <a:rPr lang="en-US" b="1" dirty="0" err="1" smtClean="0"/>
              <a:t>rendovi</a:t>
            </a:r>
            <a:r>
              <a:rPr lang="sr-Latn-RS" b="1" dirty="0" smtClean="0"/>
              <a:t>ma</a:t>
            </a:r>
            <a:r>
              <a:rPr lang="en-US" b="1" dirty="0" smtClean="0"/>
              <a:t> EU</a:t>
            </a:r>
            <a:endParaRPr lang="sr-Latn-RS" dirty="0"/>
          </a:p>
        </p:txBody>
      </p:sp>
      <p:sp>
        <p:nvSpPr>
          <p:cNvPr id="5" name="Rectangle 4"/>
          <p:cNvSpPr/>
          <p:nvPr/>
        </p:nvSpPr>
        <p:spPr>
          <a:xfrm>
            <a:off x="550414" y="1685699"/>
            <a:ext cx="8212585" cy="369332"/>
          </a:xfrm>
          <a:prstGeom prst="rect">
            <a:avLst/>
          </a:prstGeom>
          <a:solidFill>
            <a:schemeClr val="bg1">
              <a:lumMod val="85000"/>
            </a:schemeClr>
          </a:solidFill>
          <a:ln>
            <a:solidFill>
              <a:schemeClr val="tx1"/>
            </a:solidFill>
          </a:ln>
        </p:spPr>
        <p:txBody>
          <a:bodyPr wrap="square">
            <a:spAutoFit/>
          </a:bodyPr>
          <a:lstStyle/>
          <a:p>
            <a:r>
              <a:rPr lang="en-US" dirty="0"/>
              <a:t>WP 1 	</a:t>
            </a:r>
            <a:r>
              <a:rPr lang="sr-Latn-RS" dirty="0" smtClean="0"/>
              <a:t>Analiza upravljanja vodnim resursima u regionu Zapadnog Balkana</a:t>
            </a:r>
            <a:endParaRPr lang="en-US" dirty="0"/>
          </a:p>
        </p:txBody>
      </p:sp>
      <p:sp>
        <p:nvSpPr>
          <p:cNvPr id="9" name="Rectangle 8"/>
          <p:cNvSpPr/>
          <p:nvPr/>
        </p:nvSpPr>
        <p:spPr>
          <a:xfrm>
            <a:off x="550414" y="3059668"/>
            <a:ext cx="8212585" cy="369332"/>
          </a:xfrm>
          <a:prstGeom prst="rect">
            <a:avLst/>
          </a:prstGeom>
          <a:solidFill>
            <a:schemeClr val="bg1">
              <a:lumMod val="85000"/>
            </a:schemeClr>
          </a:solidFill>
          <a:ln>
            <a:solidFill>
              <a:schemeClr val="tx1"/>
            </a:solidFill>
          </a:ln>
        </p:spPr>
        <p:txBody>
          <a:bodyPr wrap="square">
            <a:spAutoFit/>
          </a:bodyPr>
          <a:lstStyle/>
          <a:p>
            <a:r>
              <a:rPr lang="en-US" dirty="0"/>
              <a:t>WP 3 	</a:t>
            </a:r>
            <a:r>
              <a:rPr lang="sr-Latn-RS" dirty="0" err="1" smtClean="0"/>
              <a:t>Rezvoj</a:t>
            </a:r>
            <a:r>
              <a:rPr lang="sr-Latn-RS" dirty="0" smtClean="0"/>
              <a:t> treninga i obuke eksperata u oblasti voda</a:t>
            </a:r>
            <a:endParaRPr lang="en-US" dirty="0"/>
          </a:p>
        </p:txBody>
      </p:sp>
      <p:sp>
        <p:nvSpPr>
          <p:cNvPr id="13" name="Rectangle 12"/>
          <p:cNvSpPr/>
          <p:nvPr/>
        </p:nvSpPr>
        <p:spPr>
          <a:xfrm>
            <a:off x="550415" y="3593068"/>
            <a:ext cx="8212584" cy="369332"/>
          </a:xfrm>
          <a:prstGeom prst="rect">
            <a:avLst/>
          </a:prstGeom>
          <a:solidFill>
            <a:schemeClr val="bg1">
              <a:lumMod val="85000"/>
            </a:schemeClr>
          </a:solidFill>
          <a:ln>
            <a:solidFill>
              <a:schemeClr val="tx1"/>
            </a:solidFill>
          </a:ln>
        </p:spPr>
        <p:txBody>
          <a:bodyPr wrap="square">
            <a:spAutoFit/>
          </a:bodyPr>
          <a:lstStyle/>
          <a:p>
            <a:r>
              <a:rPr lang="en-US" dirty="0"/>
              <a:t>WP 4 	</a:t>
            </a:r>
            <a:r>
              <a:rPr lang="sr-Latn-RS" dirty="0" smtClean="0"/>
              <a:t>Implementacija razvijenih </a:t>
            </a:r>
            <a:r>
              <a:rPr lang="sr-Latn-RS" dirty="0" err="1" smtClean="0"/>
              <a:t>master</a:t>
            </a:r>
            <a:r>
              <a:rPr lang="sr-Latn-RS" dirty="0" smtClean="0"/>
              <a:t> studijskih programa i treninga</a:t>
            </a:r>
            <a:endParaRPr lang="en-US" dirty="0"/>
          </a:p>
        </p:txBody>
      </p:sp>
      <p:sp>
        <p:nvSpPr>
          <p:cNvPr id="14" name="Rectangle 13"/>
          <p:cNvSpPr/>
          <p:nvPr/>
        </p:nvSpPr>
        <p:spPr>
          <a:xfrm>
            <a:off x="550415" y="4114800"/>
            <a:ext cx="8212586" cy="369332"/>
          </a:xfrm>
          <a:prstGeom prst="rect">
            <a:avLst/>
          </a:prstGeom>
          <a:solidFill>
            <a:schemeClr val="bg1">
              <a:lumMod val="85000"/>
            </a:schemeClr>
          </a:solidFill>
          <a:ln>
            <a:solidFill>
              <a:schemeClr val="tx1"/>
            </a:solidFill>
          </a:ln>
        </p:spPr>
        <p:txBody>
          <a:bodyPr wrap="square">
            <a:spAutoFit/>
          </a:bodyPr>
          <a:lstStyle/>
          <a:p>
            <a:r>
              <a:rPr lang="en-US" dirty="0"/>
              <a:t>WP 5 	</a:t>
            </a:r>
            <a:r>
              <a:rPr lang="sr-Latn-RS" dirty="0" smtClean="0"/>
              <a:t>Monitoring i praćenje kvaliteta programa</a:t>
            </a:r>
            <a:endParaRPr lang="en-US" dirty="0"/>
          </a:p>
        </p:txBody>
      </p:sp>
      <p:sp>
        <p:nvSpPr>
          <p:cNvPr id="15" name="Rectangle 14"/>
          <p:cNvSpPr/>
          <p:nvPr/>
        </p:nvSpPr>
        <p:spPr>
          <a:xfrm>
            <a:off x="550411" y="4659868"/>
            <a:ext cx="8212588" cy="369332"/>
          </a:xfrm>
          <a:prstGeom prst="rect">
            <a:avLst/>
          </a:prstGeom>
          <a:solidFill>
            <a:schemeClr val="bg1">
              <a:lumMod val="85000"/>
            </a:schemeClr>
          </a:solidFill>
          <a:ln>
            <a:solidFill>
              <a:schemeClr val="tx1"/>
            </a:solidFill>
          </a:ln>
        </p:spPr>
        <p:txBody>
          <a:bodyPr wrap="square">
            <a:spAutoFit/>
          </a:bodyPr>
          <a:lstStyle/>
          <a:p>
            <a:r>
              <a:rPr lang="fr-FR" dirty="0"/>
              <a:t>WP 6 	</a:t>
            </a:r>
            <a:r>
              <a:rPr lang="sr-Latn-RS" dirty="0" smtClean="0"/>
              <a:t>Diseminacija i korišćenje rezultata projekta</a:t>
            </a:r>
            <a:endParaRPr lang="en-US" dirty="0"/>
          </a:p>
        </p:txBody>
      </p:sp>
      <p:sp>
        <p:nvSpPr>
          <p:cNvPr id="16" name="Rectangle 15"/>
          <p:cNvSpPr/>
          <p:nvPr/>
        </p:nvSpPr>
        <p:spPr>
          <a:xfrm>
            <a:off x="550411" y="5181600"/>
            <a:ext cx="8212584" cy="369332"/>
          </a:xfrm>
          <a:prstGeom prst="rect">
            <a:avLst/>
          </a:prstGeom>
          <a:solidFill>
            <a:schemeClr val="bg1">
              <a:lumMod val="85000"/>
            </a:schemeClr>
          </a:solidFill>
          <a:ln>
            <a:solidFill>
              <a:schemeClr val="tx1"/>
            </a:solidFill>
          </a:ln>
        </p:spPr>
        <p:txBody>
          <a:bodyPr wrap="square">
            <a:spAutoFit/>
          </a:bodyPr>
          <a:lstStyle/>
          <a:p>
            <a:r>
              <a:rPr lang="en-US" dirty="0"/>
              <a:t>WP 7 	</a:t>
            </a:r>
            <a:r>
              <a:rPr lang="sr-Latn-RS" dirty="0" smtClean="0"/>
              <a:t>Upravljanje projektom</a:t>
            </a:r>
            <a:endParaRPr lang="en-US" dirty="0"/>
          </a:p>
        </p:txBody>
      </p:sp>
    </p:spTree>
    <p:extLst>
      <p:ext uri="{BB962C8B-B14F-4D97-AF65-F5344CB8AC3E}">
        <p14:creationId xmlns:p14="http://schemas.microsoft.com/office/powerpoint/2010/main" val="3063648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85800"/>
            <a:ext cx="8229600" cy="1143000"/>
          </a:xfrm>
        </p:spPr>
        <p:txBody>
          <a:bodyPr>
            <a:noAutofit/>
          </a:bodyPr>
          <a:lstStyle/>
          <a:p>
            <a:r>
              <a:rPr lang="sv-SE" sz="2400" dirty="0" smtClean="0"/>
              <a:t>PREDSTAVLJANJE NOVIH I MODERNIZOVANIH PREDMETA U OKVIRU SWARM PROJEKTA</a:t>
            </a:r>
            <a:endParaRPr lang="en-US" sz="2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extBox 11"/>
          <p:cNvSpPr txBox="1"/>
          <p:nvPr/>
        </p:nvSpPr>
        <p:spPr>
          <a:xfrm>
            <a:off x="381000" y="1828800"/>
            <a:ext cx="8212584" cy="646331"/>
          </a:xfrm>
          <a:prstGeom prst="rect">
            <a:avLst/>
          </a:prstGeom>
          <a:solidFill>
            <a:srgbClr val="92D050"/>
          </a:solidFill>
          <a:ln>
            <a:solidFill>
              <a:schemeClr val="tx1"/>
            </a:solidFill>
          </a:ln>
        </p:spPr>
        <p:txBody>
          <a:bodyPr wrap="square" rtlCol="0" anchor="ctr">
            <a:spAutoFit/>
          </a:bodyPr>
          <a:lstStyle/>
          <a:p>
            <a:r>
              <a:rPr lang="sr-Latn-RS" b="1" dirty="0" smtClean="0"/>
              <a:t>WP 2 -  Radni paket 2: </a:t>
            </a:r>
            <a:r>
              <a:rPr lang="en-US" b="1" dirty="0" err="1"/>
              <a:t>Razvoj</a:t>
            </a:r>
            <a:r>
              <a:rPr lang="en-US" b="1" dirty="0"/>
              <a:t> </a:t>
            </a:r>
            <a:r>
              <a:rPr lang="en-US" b="1" dirty="0" err="1"/>
              <a:t>nastavnih</a:t>
            </a:r>
            <a:r>
              <a:rPr lang="en-US" b="1" dirty="0"/>
              <a:t> </a:t>
            </a:r>
            <a:r>
              <a:rPr lang="en-US" b="1" dirty="0" err="1"/>
              <a:t>programa</a:t>
            </a:r>
            <a:r>
              <a:rPr lang="en-US" b="1" dirty="0"/>
              <a:t> </a:t>
            </a:r>
            <a:r>
              <a:rPr lang="en-US" b="1" dirty="0" err="1"/>
              <a:t>zasnovanih</a:t>
            </a:r>
            <a:r>
              <a:rPr lang="en-US" b="1" dirty="0"/>
              <a:t> </a:t>
            </a:r>
            <a:r>
              <a:rPr lang="en-US" b="1" dirty="0" err="1"/>
              <a:t>na</a:t>
            </a:r>
            <a:r>
              <a:rPr lang="en-US" b="1" dirty="0"/>
              <a:t> </a:t>
            </a:r>
            <a:r>
              <a:rPr lang="en-US" b="1" dirty="0" err="1"/>
              <a:t>kompetencijama</a:t>
            </a:r>
            <a:r>
              <a:rPr lang="en-US" b="1" dirty="0"/>
              <a:t> u </a:t>
            </a:r>
            <a:endParaRPr lang="sr-Latn-RS" b="1" dirty="0" smtClean="0"/>
          </a:p>
          <a:p>
            <a:r>
              <a:rPr lang="en-US" b="1" dirty="0" err="1" smtClean="0"/>
              <a:t>skladu</a:t>
            </a:r>
            <a:r>
              <a:rPr lang="en-US" b="1" dirty="0" smtClean="0"/>
              <a:t> </a:t>
            </a:r>
            <a:r>
              <a:rPr lang="en-US" b="1" dirty="0" err="1" smtClean="0"/>
              <a:t>sa</a:t>
            </a:r>
            <a:r>
              <a:rPr lang="sr-Latn-RS" b="1" dirty="0" smtClean="0"/>
              <a:t> </a:t>
            </a:r>
            <a:r>
              <a:rPr lang="sr-Latn-RS" b="1" dirty="0"/>
              <a:t>t</a:t>
            </a:r>
            <a:r>
              <a:rPr lang="en-US" b="1" dirty="0" err="1" smtClean="0"/>
              <a:t>rendovi</a:t>
            </a:r>
            <a:r>
              <a:rPr lang="sr-Latn-RS" b="1" dirty="0" smtClean="0"/>
              <a:t>ma</a:t>
            </a:r>
            <a:r>
              <a:rPr lang="en-US" b="1" dirty="0" smtClean="0"/>
              <a:t> EU</a:t>
            </a:r>
            <a:endParaRPr lang="sr-Latn-RS" dirty="0"/>
          </a:p>
        </p:txBody>
      </p:sp>
      <p:sp>
        <p:nvSpPr>
          <p:cNvPr id="3" name="Rectangle 2"/>
          <p:cNvSpPr/>
          <p:nvPr/>
        </p:nvSpPr>
        <p:spPr>
          <a:xfrm>
            <a:off x="304800" y="2666999"/>
            <a:ext cx="8474140" cy="2308324"/>
          </a:xfrm>
          <a:prstGeom prst="rect">
            <a:avLst/>
          </a:prstGeom>
        </p:spPr>
        <p:txBody>
          <a:bodyPr wrap="square">
            <a:spAutoFit/>
          </a:bodyPr>
          <a:lstStyle/>
          <a:p>
            <a:pPr marL="285750" indent="-285750">
              <a:buFont typeface="Arial" pitchFamily="34" charset="0"/>
              <a:buChar char="•"/>
            </a:pPr>
            <a:r>
              <a:rPr lang="en-US" dirty="0"/>
              <a:t>A2.1 </a:t>
            </a:r>
            <a:r>
              <a:rPr lang="en-US" dirty="0" err="1"/>
              <a:t>Razvoj</a:t>
            </a:r>
            <a:r>
              <a:rPr lang="en-US" dirty="0"/>
              <a:t> </a:t>
            </a:r>
            <a:r>
              <a:rPr lang="en-US" dirty="0" err="1"/>
              <a:t>specifičnih</a:t>
            </a:r>
            <a:r>
              <a:rPr lang="en-US" dirty="0"/>
              <a:t> </a:t>
            </a:r>
            <a:r>
              <a:rPr lang="en-US" dirty="0" err="1"/>
              <a:t>kompetencija</a:t>
            </a:r>
            <a:r>
              <a:rPr lang="en-US" dirty="0"/>
              <a:t> i </a:t>
            </a:r>
            <a:r>
              <a:rPr lang="en-US" dirty="0" err="1"/>
              <a:t>ishoda</a:t>
            </a:r>
            <a:r>
              <a:rPr lang="en-US" dirty="0"/>
              <a:t> </a:t>
            </a:r>
            <a:r>
              <a:rPr lang="en-US" dirty="0" err="1"/>
              <a:t>učenja</a:t>
            </a:r>
            <a:r>
              <a:rPr lang="en-US" dirty="0"/>
              <a:t> </a:t>
            </a:r>
            <a:r>
              <a:rPr lang="en-US" dirty="0" err="1"/>
              <a:t>nastavnih</a:t>
            </a:r>
            <a:r>
              <a:rPr lang="en-US" dirty="0"/>
              <a:t> </a:t>
            </a:r>
            <a:r>
              <a:rPr lang="en-US" dirty="0" err="1"/>
              <a:t>planova</a:t>
            </a:r>
            <a:r>
              <a:rPr lang="en-US" dirty="0"/>
              <a:t> i </a:t>
            </a:r>
            <a:r>
              <a:rPr lang="en-US" dirty="0" err="1"/>
              <a:t>programa</a:t>
            </a:r>
            <a:r>
              <a:rPr lang="en-US" dirty="0"/>
              <a:t> u </a:t>
            </a:r>
            <a:r>
              <a:rPr lang="sr-Latn-RS" dirty="0" err="1"/>
              <a:t>Zapadnon</a:t>
            </a:r>
            <a:r>
              <a:rPr lang="sr-Latn-RS" dirty="0"/>
              <a:t> </a:t>
            </a:r>
            <a:r>
              <a:rPr lang="sr-Latn-RS" dirty="0" smtClean="0"/>
              <a:t>Balkanu – završena aktivnost</a:t>
            </a:r>
            <a:endParaRPr lang="sr-Latn-RS" dirty="0"/>
          </a:p>
          <a:p>
            <a:pPr marL="285750" indent="-285750">
              <a:buFont typeface="Arial" pitchFamily="34" charset="0"/>
              <a:buChar char="•"/>
            </a:pPr>
            <a:r>
              <a:rPr lang="en-US" dirty="0"/>
              <a:t>A2.2 </a:t>
            </a:r>
            <a:r>
              <a:rPr lang="pl-PL" dirty="0"/>
              <a:t>Razvoj sadržaja i nastavnih </a:t>
            </a:r>
            <a:r>
              <a:rPr lang="pl-PL" dirty="0" smtClean="0"/>
              <a:t>programa</a:t>
            </a:r>
            <a:r>
              <a:rPr lang="sr-Latn-RS" dirty="0"/>
              <a:t>– završena </a:t>
            </a:r>
            <a:r>
              <a:rPr lang="sr-Latn-RS" dirty="0" smtClean="0"/>
              <a:t>aktivnost</a:t>
            </a:r>
            <a:endParaRPr lang="pl-PL" dirty="0" smtClean="0"/>
          </a:p>
          <a:p>
            <a:pPr marL="285750" indent="-285750">
              <a:buFont typeface="Arial" pitchFamily="34" charset="0"/>
              <a:buChar char="•"/>
            </a:pPr>
            <a:r>
              <a:rPr lang="en-US" dirty="0" smtClean="0"/>
              <a:t>A2.3 </a:t>
            </a:r>
            <a:r>
              <a:rPr lang="vi-VN" dirty="0">
                <a:latin typeface="Calibri" pitchFamily="34" charset="0"/>
                <a:cs typeface="Calibri" pitchFamily="34" charset="0"/>
              </a:rPr>
              <a:t>Inovacija postojećih i razvoj novih master programa za </a:t>
            </a:r>
            <a:r>
              <a:rPr lang="sr-Latn-RS" dirty="0">
                <a:latin typeface="Calibri" pitchFamily="34" charset="0"/>
                <a:cs typeface="Calibri" pitchFamily="34" charset="0"/>
              </a:rPr>
              <a:t>upravljanje vodnim resursima u Zapadnom Balkanu</a:t>
            </a:r>
            <a:r>
              <a:rPr lang="vi-VN" dirty="0">
                <a:latin typeface="Calibri" pitchFamily="34" charset="0"/>
                <a:cs typeface="Calibri" pitchFamily="34" charset="0"/>
              </a:rPr>
              <a:t> </a:t>
            </a:r>
            <a:r>
              <a:rPr lang="sr-Latn-RS" dirty="0"/>
              <a:t>– završena </a:t>
            </a:r>
            <a:r>
              <a:rPr lang="sr-Latn-RS" dirty="0" smtClean="0"/>
              <a:t>aktivnost</a:t>
            </a:r>
          </a:p>
          <a:p>
            <a:pPr marL="285750" indent="-285750">
              <a:buFont typeface="Arial" pitchFamily="34" charset="0"/>
              <a:buChar char="•"/>
            </a:pPr>
            <a:r>
              <a:rPr lang="en-US" dirty="0" smtClean="0"/>
              <a:t>A2.4 </a:t>
            </a:r>
            <a:r>
              <a:rPr lang="sr-Latn-RS" dirty="0" smtClean="0"/>
              <a:t>Akreditacija </a:t>
            </a:r>
            <a:r>
              <a:rPr lang="sr-Latn-RS" dirty="0" err="1" smtClean="0"/>
              <a:t>master</a:t>
            </a:r>
            <a:r>
              <a:rPr lang="sr-Latn-RS" dirty="0" smtClean="0"/>
              <a:t> studijskog programa – u toku</a:t>
            </a:r>
          </a:p>
          <a:p>
            <a:pPr marL="285750" indent="-285750">
              <a:buFont typeface="Arial" pitchFamily="34" charset="0"/>
              <a:buChar char="•"/>
            </a:pPr>
            <a:r>
              <a:rPr lang="en-US" dirty="0"/>
              <a:t>A2.5 </a:t>
            </a:r>
            <a:r>
              <a:rPr lang="sr-Latn-RS" dirty="0"/>
              <a:t>O</a:t>
            </a:r>
            <a:r>
              <a:rPr lang="en-US" dirty="0" err="1" smtClean="0"/>
              <a:t>bu</a:t>
            </a:r>
            <a:r>
              <a:rPr lang="sr-Latn-RS" dirty="0" smtClean="0"/>
              <a:t>ka</a:t>
            </a:r>
            <a:r>
              <a:rPr lang="en-US" dirty="0" smtClean="0"/>
              <a:t> </a:t>
            </a:r>
            <a:r>
              <a:rPr lang="en-US" dirty="0" err="1"/>
              <a:t>nastavnog</a:t>
            </a:r>
            <a:r>
              <a:rPr lang="en-US" dirty="0"/>
              <a:t> </a:t>
            </a:r>
            <a:r>
              <a:rPr lang="en-US" dirty="0" err="1"/>
              <a:t>osoblja</a:t>
            </a:r>
            <a:r>
              <a:rPr lang="en-US" dirty="0"/>
              <a:t> </a:t>
            </a:r>
            <a:r>
              <a:rPr lang="en-US" dirty="0" err="1"/>
              <a:t>za</a:t>
            </a:r>
            <a:r>
              <a:rPr lang="en-US" dirty="0"/>
              <a:t> </a:t>
            </a:r>
            <a:r>
              <a:rPr lang="en-US" dirty="0" err="1"/>
              <a:t>sticanje</a:t>
            </a:r>
            <a:r>
              <a:rPr lang="en-US" dirty="0"/>
              <a:t> </a:t>
            </a:r>
            <a:r>
              <a:rPr lang="en-US" dirty="0" err="1"/>
              <a:t>novih</a:t>
            </a:r>
            <a:r>
              <a:rPr lang="en-US" dirty="0"/>
              <a:t> </a:t>
            </a:r>
            <a:r>
              <a:rPr lang="en-US" dirty="0" err="1"/>
              <a:t>metoda</a:t>
            </a:r>
            <a:r>
              <a:rPr lang="en-US" dirty="0"/>
              <a:t> </a:t>
            </a:r>
            <a:r>
              <a:rPr lang="en-US" dirty="0" err="1"/>
              <a:t>podučavanja</a:t>
            </a:r>
            <a:r>
              <a:rPr lang="en-US" dirty="0"/>
              <a:t> i </a:t>
            </a:r>
            <a:r>
              <a:rPr lang="en-US" dirty="0" err="1" smtClean="0"/>
              <a:t>učenja</a:t>
            </a:r>
            <a:r>
              <a:rPr lang="sr-Latn-RS" dirty="0" smtClean="0"/>
              <a:t> – u toku</a:t>
            </a:r>
          </a:p>
          <a:p>
            <a:pPr marL="285750" indent="-285750">
              <a:buFont typeface="Arial" pitchFamily="34" charset="0"/>
              <a:buChar char="•"/>
            </a:pPr>
            <a:r>
              <a:rPr lang="en-US" dirty="0" smtClean="0"/>
              <a:t>A2.6 </a:t>
            </a:r>
            <a:r>
              <a:rPr lang="en-US" dirty="0" err="1"/>
              <a:t>Nabavka</a:t>
            </a:r>
            <a:r>
              <a:rPr lang="en-US" dirty="0"/>
              <a:t> literature, </a:t>
            </a:r>
            <a:r>
              <a:rPr lang="en-US" dirty="0" err="1"/>
              <a:t>softvera</a:t>
            </a:r>
            <a:r>
              <a:rPr lang="en-US" dirty="0"/>
              <a:t> i </a:t>
            </a:r>
            <a:r>
              <a:rPr lang="en-US" dirty="0" err="1"/>
              <a:t>laboratorijske</a:t>
            </a:r>
            <a:r>
              <a:rPr lang="en-US" dirty="0"/>
              <a:t> </a:t>
            </a:r>
            <a:r>
              <a:rPr lang="en-US" dirty="0" err="1" smtClean="0"/>
              <a:t>opreme</a:t>
            </a:r>
            <a:r>
              <a:rPr lang="sr-Latn-RS" dirty="0" smtClean="0"/>
              <a:t> – u toku.</a:t>
            </a:r>
            <a:endParaRPr lang="en-US" dirty="0"/>
          </a:p>
        </p:txBody>
      </p:sp>
    </p:spTree>
    <p:extLst>
      <p:ext uri="{BB962C8B-B14F-4D97-AF65-F5344CB8AC3E}">
        <p14:creationId xmlns:p14="http://schemas.microsoft.com/office/powerpoint/2010/main" val="2832180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p:cNvSpPr/>
          <p:nvPr/>
        </p:nvSpPr>
        <p:spPr>
          <a:xfrm>
            <a:off x="399288" y="853440"/>
            <a:ext cx="8207183" cy="338554"/>
          </a:xfrm>
          <a:prstGeom prst="rect">
            <a:avLst/>
          </a:prstGeom>
          <a:solidFill>
            <a:srgbClr val="92D050"/>
          </a:solidFill>
        </p:spPr>
        <p:txBody>
          <a:bodyPr wrap="none">
            <a:spAutoFit/>
          </a:bodyPr>
          <a:lstStyle/>
          <a:p>
            <a:r>
              <a:rPr lang="sr-Latn-RS" sz="1600" dirty="0" smtClean="0"/>
              <a:t>POSTOJEĆI KURSEVI – MASTER AKADEMSKE STUDIJE INŽENJERSTVO TRETMANA I ZAŠTITA VODA </a:t>
            </a:r>
            <a:endParaRPr lang="en-US" sz="1600" dirty="0"/>
          </a:p>
        </p:txBody>
      </p:sp>
      <p:sp>
        <p:nvSpPr>
          <p:cNvPr id="12" name="Rectangle 11"/>
          <p:cNvSpPr/>
          <p:nvPr/>
        </p:nvSpPr>
        <p:spPr>
          <a:xfrm>
            <a:off x="380999" y="1371600"/>
            <a:ext cx="1024639" cy="338554"/>
          </a:xfrm>
          <a:prstGeom prst="rect">
            <a:avLst/>
          </a:prstGeom>
          <a:solidFill>
            <a:srgbClr val="00B0F0"/>
          </a:solidFill>
        </p:spPr>
        <p:txBody>
          <a:bodyPr wrap="none">
            <a:spAutoFit/>
          </a:bodyPr>
          <a:lstStyle/>
          <a:p>
            <a:r>
              <a:rPr lang="sr-Latn-RS" sz="1600" dirty="0" smtClean="0"/>
              <a:t> I GODINA</a:t>
            </a:r>
            <a:endParaRPr lang="en-US" sz="1600" dirty="0"/>
          </a:p>
        </p:txBody>
      </p:sp>
      <p:pic>
        <p:nvPicPr>
          <p:cNvPr id="409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9575" t="24562" r="15250" b="7750"/>
          <a:stretch/>
        </p:blipFill>
        <p:spPr bwMode="auto">
          <a:xfrm>
            <a:off x="3154426" y="1337092"/>
            <a:ext cx="5899601" cy="49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893318" y="2924355"/>
            <a:ext cx="3086853" cy="3048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a:t>POSTOJEĆI KURSEVI KOJI SU </a:t>
            </a:r>
            <a:r>
              <a:rPr lang="sr-Latn-RS" sz="900" b="1" dirty="0">
                <a:solidFill>
                  <a:schemeClr val="tx1"/>
                </a:solidFill>
              </a:rPr>
              <a:t>POSTOJEĆI KURSEVI KOJI SU NOVELIRANI</a:t>
            </a:r>
            <a:endParaRPr lang="en-US" sz="900" b="1" dirty="0">
              <a:solidFill>
                <a:schemeClr val="tx1"/>
              </a:solidFill>
            </a:endParaRPr>
          </a:p>
          <a:p>
            <a:pPr algn="ctr"/>
            <a:endParaRPr lang="en-US" dirty="0"/>
          </a:p>
        </p:txBody>
      </p:sp>
      <p:sp>
        <p:nvSpPr>
          <p:cNvPr id="20" name="Right Arrow 19"/>
          <p:cNvSpPr/>
          <p:nvPr/>
        </p:nvSpPr>
        <p:spPr>
          <a:xfrm>
            <a:off x="893318" y="4191000"/>
            <a:ext cx="3086853"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r-Latn-RS" dirty="0"/>
          </a:p>
          <a:p>
            <a:r>
              <a:rPr lang="sr-Latn-RS" sz="900" b="1" dirty="0" smtClean="0">
                <a:solidFill>
                  <a:schemeClr val="tx1"/>
                </a:solidFill>
              </a:rPr>
              <a:t>ZAMENJENI PREDMETI</a:t>
            </a:r>
            <a:endParaRPr lang="en-US" sz="900" b="1" dirty="0">
              <a:solidFill>
                <a:schemeClr val="tx1"/>
              </a:solidFill>
            </a:endParaRPr>
          </a:p>
          <a:p>
            <a:pPr algn="ctr"/>
            <a:endParaRPr lang="en-US" dirty="0"/>
          </a:p>
        </p:txBody>
      </p:sp>
      <p:sp>
        <p:nvSpPr>
          <p:cNvPr id="21" name="Right Arrow 20"/>
          <p:cNvSpPr/>
          <p:nvPr/>
        </p:nvSpPr>
        <p:spPr>
          <a:xfrm>
            <a:off x="905773" y="4613694"/>
            <a:ext cx="3086853"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r-Latn-RS" sz="900" b="1" dirty="0" smtClean="0">
              <a:solidFill>
                <a:schemeClr val="tx1"/>
              </a:solidFill>
            </a:endParaRPr>
          </a:p>
          <a:p>
            <a:endParaRPr lang="sr-Latn-RS" sz="900" b="1" dirty="0">
              <a:solidFill>
                <a:schemeClr val="tx1"/>
              </a:solidFill>
            </a:endParaRPr>
          </a:p>
          <a:p>
            <a:r>
              <a:rPr lang="sr-Latn-RS" sz="900" b="1" dirty="0" smtClean="0">
                <a:solidFill>
                  <a:schemeClr val="tx1"/>
                </a:solidFill>
              </a:rPr>
              <a:t>ZAMENJENI PREDMETI</a:t>
            </a:r>
            <a:endParaRPr lang="en-US" sz="900" b="1" dirty="0">
              <a:solidFill>
                <a:schemeClr val="tx1"/>
              </a:solidFill>
            </a:endParaRPr>
          </a:p>
          <a:p>
            <a:pPr algn="ctr"/>
            <a:endParaRPr lang="en-US" dirty="0"/>
          </a:p>
        </p:txBody>
      </p:sp>
      <p:sp>
        <p:nvSpPr>
          <p:cNvPr id="2" name="Rectangle 1"/>
          <p:cNvSpPr/>
          <p:nvPr/>
        </p:nvSpPr>
        <p:spPr>
          <a:xfrm>
            <a:off x="7010400" y="1337092"/>
            <a:ext cx="762000" cy="373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750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p:cNvSpPr/>
          <p:nvPr/>
        </p:nvSpPr>
        <p:spPr>
          <a:xfrm>
            <a:off x="399288" y="853440"/>
            <a:ext cx="8207183" cy="338554"/>
          </a:xfrm>
          <a:prstGeom prst="rect">
            <a:avLst/>
          </a:prstGeom>
          <a:solidFill>
            <a:srgbClr val="92D050"/>
          </a:solidFill>
        </p:spPr>
        <p:txBody>
          <a:bodyPr wrap="none">
            <a:spAutoFit/>
          </a:bodyPr>
          <a:lstStyle/>
          <a:p>
            <a:r>
              <a:rPr lang="sr-Latn-RS" sz="1600" dirty="0" smtClean="0"/>
              <a:t>POSTOJEĆI KURSEVI – MASTER AKADEMSKE STUDIJE INŽENJERSTVO TRETMANA I ZAŠTITA VODA </a:t>
            </a:r>
            <a:endParaRPr lang="en-US" sz="1600" dirty="0"/>
          </a:p>
        </p:txBody>
      </p:sp>
      <p:sp>
        <p:nvSpPr>
          <p:cNvPr id="12" name="Rectangle 11"/>
          <p:cNvSpPr/>
          <p:nvPr/>
        </p:nvSpPr>
        <p:spPr>
          <a:xfrm>
            <a:off x="380999" y="1371600"/>
            <a:ext cx="1075936" cy="338554"/>
          </a:xfrm>
          <a:prstGeom prst="rect">
            <a:avLst/>
          </a:prstGeom>
          <a:solidFill>
            <a:srgbClr val="00B0F0"/>
          </a:solidFill>
        </p:spPr>
        <p:txBody>
          <a:bodyPr wrap="none">
            <a:spAutoFit/>
          </a:bodyPr>
          <a:lstStyle/>
          <a:p>
            <a:r>
              <a:rPr lang="sr-Latn-RS" sz="1600" dirty="0" smtClean="0"/>
              <a:t> II GODINA</a:t>
            </a:r>
            <a:endParaRPr lang="en-US" sz="1600" dirty="0"/>
          </a:p>
        </p:txBody>
      </p:sp>
      <p:pic>
        <p:nvPicPr>
          <p:cNvPr id="512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7543" t="22531" r="14401" b="25661"/>
          <a:stretch/>
        </p:blipFill>
        <p:spPr bwMode="auto">
          <a:xfrm>
            <a:off x="1905000" y="1746457"/>
            <a:ext cx="7388201" cy="4499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a:xfrm>
            <a:off x="37347" y="3962400"/>
            <a:ext cx="3086853"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r-Latn-RS" dirty="0"/>
          </a:p>
          <a:p>
            <a:r>
              <a:rPr lang="sr-Latn-RS" sz="900" b="1" dirty="0" smtClean="0">
                <a:solidFill>
                  <a:schemeClr val="tx1"/>
                </a:solidFill>
              </a:rPr>
              <a:t>ZAMENJENI PREDMETI</a:t>
            </a:r>
            <a:endParaRPr lang="en-US" sz="900" b="1" dirty="0">
              <a:solidFill>
                <a:schemeClr val="tx1"/>
              </a:solidFill>
            </a:endParaRPr>
          </a:p>
          <a:p>
            <a:pPr algn="ctr"/>
            <a:endParaRPr lang="en-US" dirty="0"/>
          </a:p>
        </p:txBody>
      </p:sp>
      <p:sp>
        <p:nvSpPr>
          <p:cNvPr id="14" name="Right Arrow 13"/>
          <p:cNvSpPr/>
          <p:nvPr/>
        </p:nvSpPr>
        <p:spPr>
          <a:xfrm>
            <a:off x="37347" y="4191000"/>
            <a:ext cx="3086853"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r-Latn-RS" dirty="0"/>
          </a:p>
          <a:p>
            <a:r>
              <a:rPr lang="sr-Latn-RS" sz="900" b="1" dirty="0" smtClean="0">
                <a:solidFill>
                  <a:schemeClr val="tx1"/>
                </a:solidFill>
              </a:rPr>
              <a:t>ZAMENJENI PREDMETI</a:t>
            </a:r>
            <a:endParaRPr lang="en-US" sz="900" b="1" dirty="0">
              <a:solidFill>
                <a:schemeClr val="tx1"/>
              </a:solidFill>
            </a:endParaRPr>
          </a:p>
          <a:p>
            <a:pPr algn="ctr"/>
            <a:endParaRPr lang="en-US" dirty="0"/>
          </a:p>
        </p:txBody>
      </p:sp>
      <p:sp>
        <p:nvSpPr>
          <p:cNvPr id="15" name="Right Arrow 14"/>
          <p:cNvSpPr/>
          <p:nvPr/>
        </p:nvSpPr>
        <p:spPr>
          <a:xfrm>
            <a:off x="37347" y="3581400"/>
            <a:ext cx="3086853"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r-Latn-RS" dirty="0"/>
          </a:p>
          <a:p>
            <a:r>
              <a:rPr lang="sr-Latn-RS" sz="900" b="1" dirty="0" smtClean="0">
                <a:solidFill>
                  <a:schemeClr val="tx1"/>
                </a:solidFill>
              </a:rPr>
              <a:t>ZAMENJENI PREDMETI</a:t>
            </a:r>
            <a:endParaRPr lang="en-US" sz="900" b="1" dirty="0">
              <a:solidFill>
                <a:schemeClr val="tx1"/>
              </a:solidFill>
            </a:endParaRPr>
          </a:p>
          <a:p>
            <a:pPr algn="ctr"/>
            <a:endParaRPr lang="en-US" dirty="0"/>
          </a:p>
        </p:txBody>
      </p:sp>
      <p:sp>
        <p:nvSpPr>
          <p:cNvPr id="16" name="Rectangle 15"/>
          <p:cNvSpPr/>
          <p:nvPr/>
        </p:nvSpPr>
        <p:spPr>
          <a:xfrm>
            <a:off x="6705600" y="1696283"/>
            <a:ext cx="762000" cy="373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5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85800"/>
            <a:ext cx="8229600" cy="1143000"/>
          </a:xfrm>
        </p:spPr>
        <p:txBody>
          <a:bodyPr>
            <a:noAutofit/>
          </a:bodyPr>
          <a:lstStyle/>
          <a:p>
            <a:r>
              <a:rPr lang="sv-SE" sz="2400" dirty="0" smtClean="0"/>
              <a:t>PREDSTAVLJANJE NOVIH I MODERNIZOVANIH PREDMETA U OKVIRU SWARM PROJEKTA</a:t>
            </a:r>
            <a:endParaRPr lang="en-US" sz="2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p:cNvSpPr/>
          <p:nvPr/>
        </p:nvSpPr>
        <p:spPr>
          <a:xfrm>
            <a:off x="609600" y="1764268"/>
            <a:ext cx="3990131" cy="369332"/>
          </a:xfrm>
          <a:prstGeom prst="rect">
            <a:avLst/>
          </a:prstGeom>
          <a:solidFill>
            <a:schemeClr val="accent6">
              <a:lumMod val="75000"/>
            </a:schemeClr>
          </a:solidFill>
        </p:spPr>
        <p:txBody>
          <a:bodyPr wrap="none">
            <a:spAutoFit/>
          </a:bodyPr>
          <a:lstStyle/>
          <a:p>
            <a:r>
              <a:rPr lang="sr-Latn-RS" dirty="0" smtClean="0"/>
              <a:t>POSTOJEĆI KURSEVI KOJI SU NOVELIRANI</a:t>
            </a:r>
            <a:endParaRPr lang="en-US" dirty="0"/>
          </a:p>
        </p:txBody>
      </p:sp>
      <p:sp>
        <p:nvSpPr>
          <p:cNvPr id="17" name="Rectangle 16"/>
          <p:cNvSpPr/>
          <p:nvPr/>
        </p:nvSpPr>
        <p:spPr>
          <a:xfrm>
            <a:off x="607587" y="2286000"/>
            <a:ext cx="6617425" cy="369332"/>
          </a:xfrm>
          <a:prstGeom prst="rect">
            <a:avLst/>
          </a:prstGeom>
          <a:solidFill>
            <a:srgbClr val="92D050"/>
          </a:solidFill>
        </p:spPr>
        <p:txBody>
          <a:bodyPr wrap="square">
            <a:spAutoFit/>
          </a:bodyPr>
          <a:lstStyle/>
          <a:p>
            <a:r>
              <a:rPr lang="sr-Latn-RS" dirty="0" smtClean="0"/>
              <a:t>I GODINA - OSNOVE HIDROTEHNIKE I HIDROMEHANIKE</a:t>
            </a:r>
            <a:endParaRPr lang="en-US" dirty="0"/>
          </a:p>
        </p:txBody>
      </p:sp>
      <p:sp>
        <p:nvSpPr>
          <p:cNvPr id="18" name="Rectangle 17"/>
          <p:cNvSpPr/>
          <p:nvPr/>
        </p:nvSpPr>
        <p:spPr>
          <a:xfrm>
            <a:off x="622820" y="2907268"/>
            <a:ext cx="6602192" cy="369332"/>
          </a:xfrm>
          <a:prstGeom prst="rect">
            <a:avLst/>
          </a:prstGeom>
          <a:solidFill>
            <a:srgbClr val="92D050"/>
          </a:solidFill>
        </p:spPr>
        <p:txBody>
          <a:bodyPr wrap="none">
            <a:spAutoFit/>
          </a:bodyPr>
          <a:lstStyle/>
          <a:p>
            <a:r>
              <a:rPr lang="sr-Latn-RS" dirty="0" smtClean="0"/>
              <a:t>I GODINA - OSNOVE HIDROTEHNIKE, HIDROMEHANIKE I GEOTEHNIKE</a:t>
            </a:r>
            <a:endParaRPr lang="en-US" dirty="0"/>
          </a:p>
        </p:txBody>
      </p:sp>
      <p:sp>
        <p:nvSpPr>
          <p:cNvPr id="21" name="Down Arrow 20"/>
          <p:cNvSpPr/>
          <p:nvPr/>
        </p:nvSpPr>
        <p:spPr>
          <a:xfrm>
            <a:off x="3050241" y="2667000"/>
            <a:ext cx="378759" cy="240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424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85800"/>
            <a:ext cx="8229600" cy="1143000"/>
          </a:xfrm>
        </p:spPr>
        <p:txBody>
          <a:bodyPr>
            <a:noAutofit/>
          </a:bodyPr>
          <a:lstStyle/>
          <a:p>
            <a:r>
              <a:rPr lang="sv-SE" sz="2400" dirty="0" smtClean="0"/>
              <a:t>PREDSTAVLJANJE NOVIH I MODERNIZOVANIH PREDMETA U OKVIRU SWARM PROJEKTA</a:t>
            </a:r>
            <a:endParaRPr lang="en-US" sz="2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p:cNvSpPr/>
          <p:nvPr/>
        </p:nvSpPr>
        <p:spPr>
          <a:xfrm>
            <a:off x="609600" y="1764268"/>
            <a:ext cx="1571777" cy="369332"/>
          </a:xfrm>
          <a:prstGeom prst="rect">
            <a:avLst/>
          </a:prstGeom>
          <a:solidFill>
            <a:schemeClr val="tx2">
              <a:lumMod val="40000"/>
              <a:lumOff val="60000"/>
            </a:schemeClr>
          </a:solidFill>
        </p:spPr>
        <p:txBody>
          <a:bodyPr wrap="none">
            <a:spAutoFit/>
          </a:bodyPr>
          <a:lstStyle/>
          <a:p>
            <a:r>
              <a:rPr lang="sr-Latn-RS" dirty="0" smtClean="0"/>
              <a:t>NOVI KURSEVI</a:t>
            </a:r>
            <a:endParaRPr lang="en-US" dirty="0"/>
          </a:p>
        </p:txBody>
      </p:sp>
      <p:sp>
        <p:nvSpPr>
          <p:cNvPr id="17" name="Rectangle 16"/>
          <p:cNvSpPr/>
          <p:nvPr/>
        </p:nvSpPr>
        <p:spPr>
          <a:xfrm>
            <a:off x="607586" y="2286000"/>
            <a:ext cx="7088614" cy="369332"/>
          </a:xfrm>
          <a:prstGeom prst="rect">
            <a:avLst/>
          </a:prstGeom>
          <a:solidFill>
            <a:srgbClr val="92D050"/>
          </a:solidFill>
        </p:spPr>
        <p:txBody>
          <a:bodyPr wrap="square">
            <a:spAutoFit/>
          </a:bodyPr>
          <a:lstStyle/>
          <a:p>
            <a:r>
              <a:rPr lang="sr-Latn-RS" dirty="0" smtClean="0"/>
              <a:t>I GODINA – PRAKTIKUM ZAŠTITE ŽIVOTNE SREDINE</a:t>
            </a:r>
            <a:endParaRPr lang="en-US" dirty="0"/>
          </a:p>
        </p:txBody>
      </p:sp>
      <p:sp>
        <p:nvSpPr>
          <p:cNvPr id="18" name="Rectangle 17"/>
          <p:cNvSpPr/>
          <p:nvPr/>
        </p:nvSpPr>
        <p:spPr>
          <a:xfrm>
            <a:off x="622820" y="2907268"/>
            <a:ext cx="7073380" cy="369332"/>
          </a:xfrm>
          <a:prstGeom prst="rect">
            <a:avLst/>
          </a:prstGeom>
          <a:solidFill>
            <a:srgbClr val="92D050"/>
          </a:solidFill>
        </p:spPr>
        <p:txBody>
          <a:bodyPr wrap="square">
            <a:spAutoFit/>
          </a:bodyPr>
          <a:lstStyle/>
          <a:p>
            <a:r>
              <a:rPr lang="sr-Latn-RS" dirty="0" smtClean="0"/>
              <a:t>I GODINA – TOKOVI PODZEMNE VODE</a:t>
            </a:r>
            <a:endParaRPr lang="en-US" dirty="0"/>
          </a:p>
        </p:txBody>
      </p:sp>
      <p:sp>
        <p:nvSpPr>
          <p:cNvPr id="13" name="Rectangle 12"/>
          <p:cNvSpPr/>
          <p:nvPr/>
        </p:nvSpPr>
        <p:spPr>
          <a:xfrm>
            <a:off x="649401" y="3505200"/>
            <a:ext cx="7046799" cy="369332"/>
          </a:xfrm>
          <a:prstGeom prst="rect">
            <a:avLst/>
          </a:prstGeom>
          <a:solidFill>
            <a:srgbClr val="92D050"/>
          </a:solidFill>
        </p:spPr>
        <p:txBody>
          <a:bodyPr wrap="square">
            <a:spAutoFit/>
          </a:bodyPr>
          <a:lstStyle/>
          <a:p>
            <a:r>
              <a:rPr lang="sr-Latn-RS" dirty="0" smtClean="0"/>
              <a:t>II GODINA – ALTERNATIVNI SEPARACIONI PROCESI U TRETMANU VODA</a:t>
            </a:r>
            <a:endParaRPr lang="en-US" dirty="0"/>
          </a:p>
        </p:txBody>
      </p:sp>
      <p:sp>
        <p:nvSpPr>
          <p:cNvPr id="14" name="Rectangle 13"/>
          <p:cNvSpPr/>
          <p:nvPr/>
        </p:nvSpPr>
        <p:spPr>
          <a:xfrm>
            <a:off x="663578" y="4114800"/>
            <a:ext cx="7046799" cy="646331"/>
          </a:xfrm>
          <a:prstGeom prst="rect">
            <a:avLst/>
          </a:prstGeom>
          <a:solidFill>
            <a:srgbClr val="92D050"/>
          </a:solidFill>
        </p:spPr>
        <p:txBody>
          <a:bodyPr wrap="square">
            <a:spAutoFit/>
          </a:bodyPr>
          <a:lstStyle/>
          <a:p>
            <a:r>
              <a:rPr lang="sr-Latn-RS" dirty="0" smtClean="0"/>
              <a:t>II GODINA – UPRAVLJANJE KVALITETOM VODA I METODE REMEDIJACIJE SEDIMENTA</a:t>
            </a:r>
            <a:endParaRPr lang="en-US" dirty="0"/>
          </a:p>
        </p:txBody>
      </p:sp>
      <p:sp>
        <p:nvSpPr>
          <p:cNvPr id="15" name="Rectangle 14"/>
          <p:cNvSpPr/>
          <p:nvPr/>
        </p:nvSpPr>
        <p:spPr>
          <a:xfrm>
            <a:off x="668894" y="5029200"/>
            <a:ext cx="7046799" cy="369332"/>
          </a:xfrm>
          <a:prstGeom prst="rect">
            <a:avLst/>
          </a:prstGeom>
          <a:solidFill>
            <a:srgbClr val="92D050"/>
          </a:solidFill>
        </p:spPr>
        <p:txBody>
          <a:bodyPr wrap="square">
            <a:spAutoFit/>
          </a:bodyPr>
          <a:lstStyle/>
          <a:p>
            <a:r>
              <a:rPr lang="sr-Latn-RS" dirty="0" smtClean="0"/>
              <a:t>II GODINA – HIDRAULIKA OTVORENIH KANALA</a:t>
            </a:r>
            <a:endParaRPr lang="en-US" dirty="0"/>
          </a:p>
        </p:txBody>
      </p:sp>
    </p:spTree>
    <p:extLst>
      <p:ext uri="{BB962C8B-B14F-4D97-AF65-F5344CB8AC3E}">
        <p14:creationId xmlns:p14="http://schemas.microsoft.com/office/powerpoint/2010/main" val="4057327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8368" y="528510"/>
            <a:ext cx="5195208" cy="591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ight Arrow 20"/>
          <p:cNvSpPr/>
          <p:nvPr/>
        </p:nvSpPr>
        <p:spPr>
          <a:xfrm>
            <a:off x="381000" y="1304925"/>
            <a:ext cx="2259666" cy="3048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900" b="1" dirty="0" smtClean="0">
                <a:solidFill>
                  <a:schemeClr val="tx1"/>
                </a:solidFill>
              </a:rPr>
              <a:t>NOVI KURSEVI</a:t>
            </a:r>
            <a:endParaRPr lang="en-US" dirty="0"/>
          </a:p>
        </p:txBody>
      </p:sp>
      <p:sp>
        <p:nvSpPr>
          <p:cNvPr id="22" name="Right Arrow 21"/>
          <p:cNvSpPr/>
          <p:nvPr/>
        </p:nvSpPr>
        <p:spPr>
          <a:xfrm>
            <a:off x="388702" y="1905000"/>
            <a:ext cx="2259666" cy="3048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900" b="1" dirty="0" smtClean="0">
                <a:solidFill>
                  <a:schemeClr val="tx1"/>
                </a:solidFill>
              </a:rPr>
              <a:t>NOVI KURSEVI</a:t>
            </a:r>
            <a:endParaRPr lang="en-US" dirty="0"/>
          </a:p>
        </p:txBody>
      </p:sp>
      <p:sp>
        <p:nvSpPr>
          <p:cNvPr id="23" name="Right Arrow 22"/>
          <p:cNvSpPr/>
          <p:nvPr/>
        </p:nvSpPr>
        <p:spPr>
          <a:xfrm>
            <a:off x="379177" y="2209800"/>
            <a:ext cx="2259666" cy="3048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900" b="1" dirty="0" smtClean="0">
                <a:solidFill>
                  <a:schemeClr val="tx1"/>
                </a:solidFill>
              </a:rPr>
              <a:t>NOVI KURSEVI</a:t>
            </a:r>
            <a:endParaRPr lang="en-US" dirty="0"/>
          </a:p>
        </p:txBody>
      </p:sp>
      <p:sp>
        <p:nvSpPr>
          <p:cNvPr id="24" name="Right Arrow 23"/>
          <p:cNvSpPr/>
          <p:nvPr/>
        </p:nvSpPr>
        <p:spPr>
          <a:xfrm>
            <a:off x="388702" y="4419600"/>
            <a:ext cx="2259666" cy="3048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900" b="1" dirty="0" smtClean="0">
                <a:solidFill>
                  <a:schemeClr val="tx1"/>
                </a:solidFill>
              </a:rPr>
              <a:t>NOVI KURSEVI</a:t>
            </a:r>
            <a:endParaRPr lang="en-US" dirty="0"/>
          </a:p>
        </p:txBody>
      </p:sp>
      <p:sp>
        <p:nvSpPr>
          <p:cNvPr id="25" name="Right Arrow 24"/>
          <p:cNvSpPr/>
          <p:nvPr/>
        </p:nvSpPr>
        <p:spPr>
          <a:xfrm>
            <a:off x="388702" y="4648200"/>
            <a:ext cx="2259666" cy="3048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900" b="1" dirty="0" smtClean="0">
                <a:solidFill>
                  <a:schemeClr val="tx1"/>
                </a:solidFill>
              </a:rPr>
              <a:t>NOVI KURSEVI</a:t>
            </a:r>
            <a:endParaRPr lang="en-US" dirty="0"/>
          </a:p>
        </p:txBody>
      </p:sp>
      <p:sp>
        <p:nvSpPr>
          <p:cNvPr id="26" name="Right Arrow 25"/>
          <p:cNvSpPr/>
          <p:nvPr/>
        </p:nvSpPr>
        <p:spPr>
          <a:xfrm>
            <a:off x="381000" y="4953000"/>
            <a:ext cx="2259666" cy="3048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900" b="1" dirty="0" smtClean="0">
                <a:solidFill>
                  <a:schemeClr val="tx1"/>
                </a:solidFill>
              </a:rPr>
              <a:t>NOVI KURSEVI</a:t>
            </a:r>
            <a:endParaRPr lang="en-US" dirty="0"/>
          </a:p>
        </p:txBody>
      </p:sp>
    </p:spTree>
    <p:extLst>
      <p:ext uri="{BB962C8B-B14F-4D97-AF65-F5344CB8AC3E}">
        <p14:creationId xmlns:p14="http://schemas.microsoft.com/office/powerpoint/2010/main" val="93629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777</Words>
  <Application>Microsoft Office PowerPoint</Application>
  <PresentationFormat>On-screen Show (4:3)</PresentationFormat>
  <Paragraphs>131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CILJEVI PROJEKTA</vt:lpstr>
      <vt:lpstr>PREDSTAVLJANJE NOVIH I MODERNIZOVANIH PREDMETA U OKVIRU SWARM PROJEKTA</vt:lpstr>
      <vt:lpstr>PREDSTAVLJANJE NOVIH I MODERNIZOVANIH PREDMETA U OKVIRU SWARM PROJEKTA</vt:lpstr>
      <vt:lpstr>PowerPoint Presentation</vt:lpstr>
      <vt:lpstr>PowerPoint Presentation</vt:lpstr>
      <vt:lpstr>PREDSTAVLJANJE NOVIH I MODERNIZOVANIH PREDMETA U OKVIRU SWARM PROJEKTA</vt:lpstr>
      <vt:lpstr>PREDSTAVLJANJE NOVIH I MODERNIZOVANIH PREDMETA U OKVIRU SWARM PROJEKTA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Srdjan Kovacevic</cp:lastModifiedBy>
  <cp:revision>21</cp:revision>
  <dcterms:created xsi:type="dcterms:W3CDTF">2006-08-16T00:00:00Z</dcterms:created>
  <dcterms:modified xsi:type="dcterms:W3CDTF">2020-01-29T15:17:50Z</dcterms:modified>
</cp:coreProperties>
</file>